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85" r:id="rId2"/>
    <p:sldId id="458" r:id="rId3"/>
    <p:sldId id="462" r:id="rId4"/>
    <p:sldId id="463" r:id="rId5"/>
    <p:sldId id="459" r:id="rId6"/>
    <p:sldId id="466" r:id="rId7"/>
    <p:sldId id="464" r:id="rId8"/>
    <p:sldId id="484" r:id="rId9"/>
    <p:sldId id="467" r:id="rId10"/>
    <p:sldId id="469" r:id="rId11"/>
    <p:sldId id="465" r:id="rId12"/>
    <p:sldId id="471" r:id="rId13"/>
    <p:sldId id="468" r:id="rId14"/>
    <p:sldId id="473" r:id="rId15"/>
    <p:sldId id="474" r:id="rId16"/>
    <p:sldId id="488" r:id="rId17"/>
    <p:sldId id="489" r:id="rId18"/>
    <p:sldId id="486" r:id="rId19"/>
    <p:sldId id="475" r:id="rId20"/>
    <p:sldId id="476" r:id="rId21"/>
    <p:sldId id="477" r:id="rId22"/>
    <p:sldId id="478" r:id="rId23"/>
    <p:sldId id="479" r:id="rId24"/>
    <p:sldId id="481" r:id="rId25"/>
    <p:sldId id="490" r:id="rId26"/>
    <p:sldId id="480" r:id="rId27"/>
    <p:sldId id="482" r:id="rId28"/>
    <p:sldId id="443" r:id="rId29"/>
    <p:sldId id="485" r:id="rId30"/>
    <p:sldId id="447" r:id="rId31"/>
    <p:sldId id="419" r:id="rId3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3243" autoAdjust="0"/>
  </p:normalViewPr>
  <p:slideViewPr>
    <p:cSldViewPr snapToGrid="0" snapToObjects="1">
      <p:cViewPr>
        <p:scale>
          <a:sx n="66" d="100"/>
          <a:sy n="66" d="100"/>
        </p:scale>
        <p:origin x="15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7480-B663-42EC-A41D-72C8DF7E6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E5DC-7CF2-4BA3-86DE-4E71C413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4E1C3-3629-4FBE-9849-54AF1CF4803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715E-2BFB-4FEF-92C9-685BE98B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107142 requests/day/user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Checking for Internet connectivity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5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Alternative</a:t>
            </a:r>
            <a:r>
              <a:rPr lang="en-US" altLang="zh-CN" baseline="0" dirty="0" smtClean="0"/>
              <a:t> ways to infer location.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5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Permission</a:t>
            </a:r>
            <a:r>
              <a:rPr lang="en-US" altLang="zh-CN" baseline="0" dirty="0" smtClean="0"/>
              <a:t> requests occur very frequently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Not leak sensitive information, still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5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Data exposed: the subset of permission-protected requests that resulted</a:t>
            </a:r>
            <a:r>
              <a:rPr lang="en-US" altLang="zh-CN" baseline="0" dirty="0" smtClean="0"/>
              <a:t> in sensitive data being accessed.</a:t>
            </a:r>
            <a:endParaRPr lang="en-US" altLang="zh-CN" dirty="0" smtClean="0"/>
          </a:p>
          <a:p>
            <a:r>
              <a:rPr lang="en-US" altLang="zh-CN" dirty="0" err="1" smtClean="0"/>
              <a:t>Getbestlocation</a:t>
            </a:r>
            <a:r>
              <a:rPr lang="en-US" altLang="zh-CN" dirty="0" smtClean="0"/>
              <a:t>: Get best location provider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6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2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When viewing screenshots of what they were doing</a:t>
            </a:r>
            <a:r>
              <a:rPr lang="en-US" altLang="zh-CN" baseline="0" dirty="0" smtClean="0"/>
              <a:t> when an application requested a permission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7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Expectation: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2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3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6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9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How to guarantee activeness of participants.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are some problems</a:t>
            </a:r>
            <a:r>
              <a:rPr lang="en-US" altLang="zh-CN" baseline="0" dirty="0" smtClean="0"/>
              <a:t> meet by developers and users.</a:t>
            </a:r>
            <a:endParaRPr lang="en-US" altLang="zh-CN" dirty="0" smtClean="0"/>
          </a:p>
          <a:p>
            <a:r>
              <a:rPr lang="en-US" altLang="zh-CN" dirty="0" smtClean="0"/>
              <a:t>Users don’t know when</a:t>
            </a:r>
            <a:r>
              <a:rPr lang="en-US" altLang="zh-CN" baseline="0" dirty="0" smtClean="0"/>
              <a:t> and how permissions are used by applications</a:t>
            </a:r>
            <a:endParaRPr lang="en-US" altLang="zh-CN" dirty="0" smtClean="0"/>
          </a:p>
          <a:p>
            <a:r>
              <a:rPr lang="en-US" altLang="zh-CN" dirty="0" smtClean="0"/>
              <a:t>If users</a:t>
            </a:r>
            <a:r>
              <a:rPr lang="en-US" altLang="zh-CN" baseline="0" dirty="0" smtClean="0"/>
              <a:t> are asked to make security decisions too frequently, they may become habituated and approve all future requests.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1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Reading location</a:t>
            </a:r>
            <a:r>
              <a:rPr lang="en-US" altLang="zh-CN" baseline="0" dirty="0" smtClean="0"/>
              <a:t> data. Location data, we can’t take it back</a:t>
            </a:r>
          </a:p>
          <a:p>
            <a:r>
              <a:rPr lang="en-US" altLang="zh-CN" baseline="0" dirty="0" smtClean="0"/>
              <a:t>Sensitive: reading browser history</a:t>
            </a:r>
          </a:p>
          <a:p>
            <a:r>
              <a:rPr lang="en-US" altLang="zh-CN" baseline="0" dirty="0" smtClean="0"/>
              <a:t>Sending message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Prompt permissions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 the experiment is finished,</a:t>
            </a:r>
            <a:r>
              <a:rPr lang="en-US" altLang="zh-CN" baseline="0" dirty="0" smtClean="0"/>
              <a:t> all..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715E-2BFB-4FEF-92C9-685BE98B0E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4D0EA7-4015-4407-AFA5-4284CF5A87C4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29" name="幻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E620-8A61-4063-83F3-B38878F6DACA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3E8EFAC-5AC3-403B-97AC-5DCB4FA2811C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A9F4-05E8-4C29-B25E-34015B83B16A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7330-2C82-4B23-BAC2-CE3D7F2A1C2F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7994F9-E344-4BE2-B7D9-FDC40DA0A422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EA0D30-770F-4AE0-BA78-E43219AEAB17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CFB6-4580-46A6-A26A-F9FB0CA887EE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3B1-439B-4FD6-A2E5-AE5CFC76FB13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4068-3EA6-405A-A9EB-D1595F6AE251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F4A2CD-8545-4F7E-A100-BF7A7A84B633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008FD9-46EA-46D3-8C19-C323E5964EA3}" type="datetime1">
              <a:rPr kumimoji="1" lang="zh-CN" altLang="en-US" smtClean="0"/>
              <a:t>2015/10/28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06221C-0B84-0B4D-9432-99088D48C6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277" y="1469916"/>
            <a:ext cx="8346831" cy="1600201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dirty="0" smtClean="0"/>
              <a:t>Android Permissions </a:t>
            </a:r>
            <a:r>
              <a:rPr kumimoji="1" lang="en-US" altLang="zh-CN" sz="4000" dirty="0" err="1" smtClean="0"/>
              <a:t>Remystified</a:t>
            </a:r>
            <a:r>
              <a:rPr kumimoji="1" lang="en-US" altLang="zh-CN" sz="4000" dirty="0" smtClean="0"/>
              <a:t>: A Field Study on Contextual Integrity</a:t>
            </a:r>
            <a:endParaRPr kumimoji="1" lang="en-US" altLang="zh-CN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Presenter: </a:t>
            </a:r>
            <a:r>
              <a:rPr kumimoji="1" lang="en-US" altLang="zh-CN" dirty="0" err="1" smtClean="0"/>
              <a:t>Hongyang</a:t>
            </a:r>
            <a:r>
              <a:rPr kumimoji="1" lang="en-US" altLang="zh-CN" dirty="0" smtClean="0"/>
              <a:t> Zhao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68533" y="3438295"/>
            <a:ext cx="3015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Primal </a:t>
            </a:r>
            <a:r>
              <a:rPr lang="en-US" altLang="zh-CN" dirty="0" err="1" smtClean="0"/>
              <a:t>Wijesekera</a:t>
            </a:r>
            <a:r>
              <a:rPr lang="en-US" altLang="zh-CN" dirty="0"/>
              <a:t> </a:t>
            </a:r>
            <a:r>
              <a:rPr lang="en-US" altLang="zh-CN" dirty="0" smtClean="0"/>
              <a:t>(UBC) </a:t>
            </a:r>
          </a:p>
          <a:p>
            <a:r>
              <a:rPr lang="en-US" altLang="zh-CN" dirty="0" smtClean="0"/>
              <a:t>Arjun </a:t>
            </a:r>
            <a:r>
              <a:rPr lang="en-US" altLang="zh-CN" dirty="0" err="1" smtClean="0"/>
              <a:t>Baokar</a:t>
            </a:r>
            <a:r>
              <a:rPr lang="en-US" altLang="zh-CN" dirty="0" smtClean="0"/>
              <a:t> (UC Berkeley)</a:t>
            </a:r>
          </a:p>
          <a:p>
            <a:r>
              <a:rPr lang="en-US" altLang="zh-CN" dirty="0" smtClean="0"/>
              <a:t> </a:t>
            </a:r>
            <a:r>
              <a:rPr lang="en-US" altLang="zh-CN" dirty="0" err="1" smtClean="0"/>
              <a:t>Ashkan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Hosseini</a:t>
            </a:r>
            <a:r>
              <a:rPr lang="en-US" altLang="zh-CN" dirty="0" smtClean="0"/>
              <a:t> (UC Berkeley)</a:t>
            </a:r>
          </a:p>
          <a:p>
            <a:r>
              <a:rPr lang="en-US" altLang="zh-CN" dirty="0" smtClean="0"/>
              <a:t>Serge </a:t>
            </a:r>
            <a:r>
              <a:rPr lang="en-US" altLang="zh-CN" dirty="0" err="1" smtClean="0"/>
              <a:t>Egelman</a:t>
            </a:r>
            <a:r>
              <a:rPr lang="en-US" altLang="zh-CN" dirty="0" smtClean="0"/>
              <a:t> (UC Berkeley)</a:t>
            </a:r>
          </a:p>
          <a:p>
            <a:r>
              <a:rPr lang="en-US" altLang="zh-CN" dirty="0" smtClean="0"/>
              <a:t>David Wagner </a:t>
            </a:r>
            <a:r>
              <a:rPr lang="en-US" altLang="en-US" dirty="0" smtClean="0"/>
              <a:t>(UC Berkeley) </a:t>
            </a:r>
          </a:p>
          <a:p>
            <a:r>
              <a:rPr lang="en-US" altLang="en-US" dirty="0" smtClean="0"/>
              <a:t>Konstantin </a:t>
            </a:r>
            <a:r>
              <a:rPr lang="en-US" altLang="en-US" dirty="0" err="1" smtClean="0"/>
              <a:t>Beznosov</a:t>
            </a:r>
            <a:r>
              <a:rPr lang="en-US" altLang="en-US" dirty="0" smtClean="0"/>
              <a:t>  (UBC)</a:t>
            </a:r>
          </a:p>
        </p:txBody>
      </p:sp>
    </p:spTree>
    <p:extLst>
      <p:ext uri="{BB962C8B-B14F-4D97-AF65-F5344CB8AC3E}">
        <p14:creationId xmlns:p14="http://schemas.microsoft.com/office/powerpoint/2010/main" val="23608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collection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4841668" cy="4785360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The experiment</a:t>
            </a:r>
          </a:p>
          <a:p>
            <a:pPr lvl="1"/>
            <a:r>
              <a:rPr kumimoji="1" lang="en-US" altLang="zh-CN" dirty="0" smtClean="0"/>
              <a:t>36 Android smartphone users</a:t>
            </a:r>
          </a:p>
          <a:p>
            <a:pPr lvl="1"/>
            <a:r>
              <a:rPr kumimoji="1" lang="en-US" altLang="zh-CN" b="1" dirty="0" smtClean="0"/>
              <a:t>1week</a:t>
            </a:r>
            <a:r>
              <a:rPr kumimoji="1" lang="en-US" altLang="zh-CN" dirty="0" smtClean="0"/>
              <a:t> of real-world use</a:t>
            </a:r>
          </a:p>
          <a:p>
            <a:pPr lvl="1"/>
            <a:r>
              <a:rPr kumimoji="1" lang="en-US" altLang="zh-CN" b="1" dirty="0" smtClean="0"/>
              <a:t>27 million</a:t>
            </a:r>
            <a:r>
              <a:rPr kumimoji="1" lang="en-US" altLang="zh-CN" dirty="0" smtClean="0"/>
              <a:t> permission </a:t>
            </a:r>
            <a:r>
              <a:rPr kumimoji="1" lang="en-US" altLang="zh-CN" dirty="0" smtClean="0"/>
              <a:t>requests (</a:t>
            </a:r>
            <a:r>
              <a:rPr lang="en-US" altLang="zh-CN" dirty="0" smtClean="0">
                <a:solidFill>
                  <a:srgbClr val="FF0000"/>
                </a:solidFill>
              </a:rPr>
              <a:t>107142</a:t>
            </a:r>
            <a:r>
              <a:rPr lang="en-US" altLang="zh-CN" dirty="0" smtClean="0"/>
              <a:t> requests/day/user)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12 permissions</a:t>
            </a:r>
          </a:p>
          <a:p>
            <a:pPr lvl="1"/>
            <a:r>
              <a:rPr kumimoji="1" lang="en-US" altLang="zh-CN" dirty="0" smtClean="0"/>
              <a:t>Felt et al. recommend to be granted via runtime dialogs</a:t>
            </a:r>
          </a:p>
          <a:p>
            <a:pPr lvl="1"/>
            <a:r>
              <a:rPr kumimoji="1" lang="en-US" altLang="zh-CN" dirty="0" smtClean="0"/>
              <a:t>Randomly take screenshots when permissions are checked</a:t>
            </a:r>
          </a:p>
          <a:p>
            <a:pPr lvl="1"/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17" y="2125579"/>
            <a:ext cx="3563596" cy="34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collection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41" y="2190750"/>
            <a:ext cx="2467437" cy="409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528" y="2297700"/>
            <a:ext cx="4734976" cy="3884554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612649" y="1600200"/>
            <a:ext cx="3221414" cy="5905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1" lang="en-US" altLang="zh-CN" dirty="0" smtClean="0"/>
              <a:t>Screenshot (cards)</a:t>
            </a: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4689348" y="1600200"/>
            <a:ext cx="3796926" cy="5905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1" lang="en-US" altLang="zh-CN" dirty="0" smtClean="0"/>
              <a:t>Log entry (music app)</a:t>
            </a:r>
          </a:p>
        </p:txBody>
      </p:sp>
      <p:sp>
        <p:nvSpPr>
          <p:cNvPr id="11" name="矩形 10"/>
          <p:cNvSpPr/>
          <p:nvPr/>
        </p:nvSpPr>
        <p:spPr>
          <a:xfrm>
            <a:off x="3991528" y="2794000"/>
            <a:ext cx="4734976" cy="534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Exit Survey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23" y="1728035"/>
            <a:ext cx="67246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Exit Survey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51" y="1722197"/>
            <a:ext cx="7748193" cy="47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trike="sngStrike" dirty="0" smtClean="0"/>
              <a:t>Problem statement</a:t>
            </a:r>
          </a:p>
          <a:p>
            <a:r>
              <a:rPr kumimoji="1" lang="en-US" altLang="zh-CN" strike="sngStrike" dirty="0" smtClean="0"/>
              <a:t>Data collection</a:t>
            </a:r>
            <a:endParaRPr kumimoji="1" lang="en-US" altLang="zh-CN" strike="sngStrike" dirty="0"/>
          </a:p>
          <a:p>
            <a:r>
              <a:rPr kumimoji="1" lang="en-US" altLang="zh-CN" dirty="0"/>
              <a:t>Application </a:t>
            </a:r>
            <a:r>
              <a:rPr kumimoji="1" lang="en-US" altLang="zh-CN" dirty="0" smtClean="0"/>
              <a:t>behaviors</a:t>
            </a:r>
          </a:p>
          <a:p>
            <a:pPr lvl="1"/>
            <a:r>
              <a:rPr kumimoji="1" lang="en-US" altLang="zh-CN" dirty="0" smtClean="0"/>
              <a:t>Invisible permission requests</a:t>
            </a:r>
          </a:p>
          <a:p>
            <a:pPr lvl="1"/>
            <a:r>
              <a:rPr kumimoji="1" lang="en-US" altLang="zh-CN" dirty="0" smtClean="0"/>
              <a:t>High frequency requests</a:t>
            </a:r>
          </a:p>
          <a:p>
            <a:pPr lvl="1"/>
            <a:r>
              <a:rPr kumimoji="1" lang="en-US" altLang="zh-CN" dirty="0" smtClean="0"/>
              <a:t>Feasibility of runtime requests</a:t>
            </a:r>
          </a:p>
          <a:p>
            <a:r>
              <a:rPr kumimoji="1" lang="en-US" altLang="zh-CN" dirty="0" smtClean="0"/>
              <a:t>User </a:t>
            </a:r>
            <a:r>
              <a:rPr kumimoji="1" lang="en-US" altLang="zh-CN" dirty="0"/>
              <a:t>expectation &amp; reactions</a:t>
            </a:r>
          </a:p>
          <a:p>
            <a:r>
              <a:rPr kumimoji="1" lang="en-US" altLang="zh-CN" dirty="0"/>
              <a:t>Model users’ decision</a:t>
            </a:r>
          </a:p>
          <a:p>
            <a:r>
              <a:rPr kumimoji="1" lang="en-US" altLang="zh-CN" dirty="0"/>
              <a:t>Conclusion</a:t>
            </a:r>
          </a:p>
          <a:p>
            <a:r>
              <a:rPr kumimoji="1" lang="en-US" altLang="zh-CN" dirty="0"/>
              <a:t>Quiz</a:t>
            </a:r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35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Invisible Permission Requests 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Invisible permission requests</a:t>
            </a:r>
          </a:p>
          <a:p>
            <a:pPr lvl="1"/>
            <a:r>
              <a:rPr kumimoji="1" lang="en-US" altLang="zh-CN" dirty="0" smtClean="0"/>
              <a:t>The requests that users don’t know they occur</a:t>
            </a:r>
          </a:p>
          <a:p>
            <a:r>
              <a:rPr kumimoji="1" lang="en-US" altLang="zh-CN" dirty="0" smtClean="0"/>
              <a:t>Five application states with regard to visibility to users: </a:t>
            </a:r>
          </a:p>
          <a:p>
            <a:pPr lvl="1"/>
            <a:r>
              <a:rPr kumimoji="1" lang="en-US" altLang="zh-CN" dirty="0" smtClean="0"/>
              <a:t>Visible </a:t>
            </a:r>
            <a:r>
              <a:rPr kumimoji="1" lang="en-US" altLang="zh-CN" dirty="0"/>
              <a:t>foreground application (12.04%)</a:t>
            </a:r>
          </a:p>
          <a:p>
            <a:pPr lvl="1"/>
            <a:r>
              <a:rPr kumimoji="1" lang="en-US" altLang="zh-CN" dirty="0"/>
              <a:t>Invisible background application (0.70%)</a:t>
            </a:r>
          </a:p>
          <a:p>
            <a:pPr lvl="1"/>
            <a:r>
              <a:rPr kumimoji="1" lang="en-US" altLang="zh-CN" dirty="0"/>
              <a:t>Visible background service (12.86%)</a:t>
            </a:r>
          </a:p>
          <a:p>
            <a:pPr lvl="1"/>
            <a:r>
              <a:rPr kumimoji="1" lang="en-US" altLang="zh-CN" dirty="0"/>
              <a:t>Invisible background service (14.40%)</a:t>
            </a:r>
          </a:p>
          <a:p>
            <a:pPr lvl="1"/>
            <a:r>
              <a:rPr kumimoji="1" lang="en-US" altLang="zh-CN" dirty="0"/>
              <a:t>Screen off (60.00</a:t>
            </a:r>
            <a:r>
              <a:rPr kumimoji="1" lang="en-US" altLang="zh-CN" dirty="0" smtClean="0"/>
              <a:t>%)</a:t>
            </a:r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631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Invisible Permission Requests 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Five application states with regard to visibility to users: </a:t>
            </a:r>
            <a:endParaRPr kumimoji="1" lang="en-US" altLang="zh-CN" dirty="0" smtClean="0"/>
          </a:p>
          <a:p>
            <a:pPr lvl="1"/>
            <a:r>
              <a:rPr kumimoji="1" lang="en-US" altLang="zh-CN" dirty="0"/>
              <a:t>Visible foreground application (12.04%)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Invisible background application (0.70%)</a:t>
            </a:r>
          </a:p>
          <a:p>
            <a:pPr lvl="1"/>
            <a:r>
              <a:rPr kumimoji="1" lang="en-US" altLang="zh-CN" dirty="0"/>
              <a:t>Visible background service (12.86%)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Invisible background service (14.40%)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Screen off (60.00</a:t>
            </a:r>
            <a:r>
              <a:rPr kumimoji="1" lang="en-US" altLang="zh-CN" dirty="0" smtClean="0">
                <a:solidFill>
                  <a:srgbClr val="FF0000"/>
                </a:solidFill>
              </a:rPr>
              <a:t>%)</a:t>
            </a:r>
            <a:endParaRPr kumimoji="1" lang="en-US" altLang="zh-CN" dirty="0"/>
          </a:p>
          <a:p>
            <a:r>
              <a:rPr kumimoji="1" lang="en-US" altLang="zh-CN" dirty="0" smtClean="0"/>
              <a:t>Invisible </a:t>
            </a:r>
            <a:r>
              <a:rPr kumimoji="1" lang="en-US" altLang="zh-CN" dirty="0"/>
              <a:t>permission: </a:t>
            </a:r>
            <a:r>
              <a:rPr kumimoji="1" lang="en-US" altLang="zh-CN" dirty="0">
                <a:solidFill>
                  <a:srgbClr val="FF0000"/>
                </a:solidFill>
              </a:rPr>
              <a:t>75.1%</a:t>
            </a:r>
          </a:p>
          <a:p>
            <a:pPr marL="365760" lvl="1" indent="0">
              <a:buNone/>
            </a:pPr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558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Invisible Permission Requests 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4075466" cy="4495800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Most frequently requested permissions with zero </a:t>
            </a:r>
            <a:r>
              <a:rPr kumimoji="1" lang="en-US" altLang="zh-CN" sz="2400" dirty="0" err="1" smtClean="0"/>
              <a:t>visiblity</a:t>
            </a:r>
            <a:r>
              <a:rPr kumimoji="1" lang="en-US" altLang="zh-CN" sz="2400" dirty="0" smtClean="0"/>
              <a:t> to users (per user/day)</a:t>
            </a:r>
          </a:p>
          <a:p>
            <a:pPr lvl="1"/>
            <a:r>
              <a:rPr kumimoji="1" lang="en-US" altLang="zh-CN" sz="2100" dirty="0" smtClean="0">
                <a:solidFill>
                  <a:srgbClr val="0070C0"/>
                </a:solidFill>
              </a:rPr>
              <a:t>Network: every 3 seconds</a:t>
            </a:r>
          </a:p>
          <a:p>
            <a:pPr marL="365760" lvl="1" indent="0">
              <a:buNone/>
            </a:pPr>
            <a:endParaRPr kumimoji="1" lang="en-US" altLang="zh-CN" sz="2400" dirty="0" smtClean="0"/>
          </a:p>
          <a:p>
            <a:pPr lvl="1"/>
            <a:endParaRPr kumimoji="1"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6" y="3404053"/>
            <a:ext cx="3648075" cy="2571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100" y="3405403"/>
            <a:ext cx="3220167" cy="257040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4688115" y="1600200"/>
            <a:ext cx="4075466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1" lang="en-US" altLang="zh-CN" sz="2400" dirty="0" smtClean="0"/>
              <a:t>The apps making the most permission requests while invisible to users (per user/day)</a:t>
            </a:r>
          </a:p>
          <a:p>
            <a:pPr lvl="1" defTabSz="914400"/>
            <a:endParaRPr kumimoji="1" lang="en-US" altLang="zh-CN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720725" y="4100511"/>
            <a:ext cx="36480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0725" y="5020467"/>
            <a:ext cx="36480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0725" y="3639113"/>
            <a:ext cx="3648075" cy="228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Invisible Permission Requests 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/>
              <a:t>Low visibility of location tracking</a:t>
            </a:r>
            <a:endParaRPr kumimoji="1" lang="en-US" altLang="zh-CN" b="1" dirty="0"/>
          </a:p>
          <a:p>
            <a:pPr lvl="1"/>
            <a:r>
              <a:rPr kumimoji="1" lang="en-US" altLang="zh-CN" dirty="0"/>
              <a:t>GPS location provider (</a:t>
            </a:r>
            <a:r>
              <a:rPr kumimoji="1" lang="en-US" altLang="zh-CN" dirty="0">
                <a:solidFill>
                  <a:srgbClr val="FF0000"/>
                </a:solidFill>
              </a:rPr>
              <a:t>0.04</a:t>
            </a:r>
            <a:r>
              <a:rPr kumimoji="1" lang="en-US" altLang="zh-CN" dirty="0" smtClean="0">
                <a:solidFill>
                  <a:srgbClr val="FF0000"/>
                </a:solidFill>
              </a:rPr>
              <a:t>%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en-US" altLang="zh-CN" dirty="0" smtClean="0"/>
              <a:t>Cellular </a:t>
            </a:r>
            <a:r>
              <a:rPr kumimoji="1" lang="en-US" altLang="zh-CN" dirty="0"/>
              <a:t>tower (66.1%)</a:t>
            </a:r>
          </a:p>
          <a:p>
            <a:pPr lvl="1"/>
            <a:r>
              <a:rPr kumimoji="1" lang="en-US" altLang="zh-CN" dirty="0" err="1"/>
              <a:t>Wifi</a:t>
            </a:r>
            <a:r>
              <a:rPr kumimoji="1" lang="en-US" altLang="zh-CN" dirty="0"/>
              <a:t> (33.3%)</a:t>
            </a:r>
          </a:p>
          <a:p>
            <a:pPr lvl="1"/>
            <a:r>
              <a:rPr kumimoji="1" lang="en-US" altLang="zh-CN" dirty="0" smtClean="0"/>
              <a:t>Network </a:t>
            </a:r>
            <a:r>
              <a:rPr kumimoji="1" lang="en-US" altLang="zh-CN" dirty="0"/>
              <a:t>provider (0.08%)</a:t>
            </a:r>
          </a:p>
          <a:p>
            <a:pPr lvl="1"/>
            <a:r>
              <a:rPr kumimoji="1" lang="en-US" altLang="zh-CN" dirty="0"/>
              <a:t>Cashed location (0.48</a:t>
            </a:r>
            <a:r>
              <a:rPr kumimoji="1" lang="en-US" altLang="zh-CN" dirty="0" smtClean="0"/>
              <a:t>%)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r>
              <a:rPr kumimoji="1" lang="en-US" altLang="zh-CN" dirty="0" smtClean="0"/>
              <a:t>GPS notification icon appear </a:t>
            </a:r>
            <a:r>
              <a:rPr kumimoji="1" lang="en-US" altLang="zh-CN" dirty="0" smtClean="0">
                <a:solidFill>
                  <a:srgbClr val="FF0000"/>
                </a:solidFill>
              </a:rPr>
              <a:t>0.04% </a:t>
            </a:r>
            <a:r>
              <a:rPr kumimoji="1" lang="en-US" altLang="zh-CN" dirty="0" smtClean="0"/>
              <a:t>of access of location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744758"/>
            <a:ext cx="2644413" cy="27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High Frequency Requests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4973506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Exception of Google’s apps, all the other apps make excessive requests for phone’s connectivity state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Adverse effect on performance and battery life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1874693"/>
            <a:ext cx="3352800" cy="4438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3249" y="2058350"/>
            <a:ext cx="3352800" cy="699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13247" y="5269790"/>
            <a:ext cx="3352800" cy="1009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Android Permission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10636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Android permission</a:t>
            </a:r>
          </a:p>
          <a:p>
            <a:pPr lvl="1"/>
            <a:r>
              <a:rPr kumimoji="1" lang="en-US" altLang="zh-CN" dirty="0" smtClean="0"/>
              <a:t>Regulate how applications access protected resources</a:t>
            </a:r>
          </a:p>
          <a:p>
            <a:pPr lvl="1"/>
            <a:r>
              <a:rPr kumimoji="1" lang="en-US" altLang="zh-CN" dirty="0" smtClean="0"/>
              <a:t>Prompt user during installation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Users’ Options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Accept permissions requested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Discontinue installing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85" y="1600200"/>
            <a:ext cx="2919663" cy="48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Feasibility of Runtime Requests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Observations:</a:t>
            </a:r>
          </a:p>
          <a:p>
            <a:pPr lvl="1"/>
            <a:r>
              <a:rPr kumimoji="1" lang="en-US" altLang="zh-CN" dirty="0" smtClean="0"/>
              <a:t>8 requests per minute/user</a:t>
            </a:r>
          </a:p>
          <a:p>
            <a:pPr lvl="1"/>
            <a:r>
              <a:rPr kumimoji="1" lang="en-US" altLang="zh-CN" dirty="0" smtClean="0"/>
              <a:t>4 exposes per </a:t>
            </a:r>
            <a:r>
              <a:rPr kumimoji="1" lang="en-US" altLang="zh-CN" dirty="0" smtClean="0"/>
              <a:t>minute/user (15 seconds)</a:t>
            </a:r>
            <a:endParaRPr kumimoji="1" lang="en-US" altLang="zh-CN" dirty="0"/>
          </a:p>
          <a:p>
            <a:r>
              <a:rPr kumimoji="1" lang="en-US" altLang="zh-CN" dirty="0" smtClean="0"/>
              <a:t>Every other permission request exposes data</a:t>
            </a:r>
          </a:p>
          <a:p>
            <a:r>
              <a:rPr kumimoji="1" lang="en-US" altLang="zh-CN" b="1" dirty="0" smtClean="0"/>
              <a:t>Frequency is too high to prompt users in runtime</a:t>
            </a:r>
          </a:p>
          <a:p>
            <a:pPr lvl="1"/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57700"/>
            <a:ext cx="8343900" cy="1638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3255" y="6245163"/>
            <a:ext cx="75121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Sensitive permission </a:t>
            </a:r>
            <a:r>
              <a:rPr lang="en-US" altLang="zh-CN" dirty="0" smtClean="0"/>
              <a:t>requests (per user/day) when apps visible/invisible to users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8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strike="sngStrike" dirty="0" smtClean="0"/>
              <a:t>Problem statement</a:t>
            </a:r>
          </a:p>
          <a:p>
            <a:r>
              <a:rPr kumimoji="1" lang="en-US" altLang="zh-CN" strike="sngStrike" dirty="0" smtClean="0"/>
              <a:t>Data collection</a:t>
            </a:r>
            <a:endParaRPr kumimoji="1" lang="en-US" altLang="zh-CN" strike="sngStrike" dirty="0"/>
          </a:p>
          <a:p>
            <a:r>
              <a:rPr kumimoji="1" lang="en-US" altLang="zh-CN" strike="sngStrike" dirty="0"/>
              <a:t>Application </a:t>
            </a:r>
            <a:r>
              <a:rPr kumimoji="1" lang="en-US" altLang="zh-CN" strike="sngStrike" dirty="0" smtClean="0"/>
              <a:t>behavior</a:t>
            </a:r>
          </a:p>
          <a:p>
            <a:r>
              <a:rPr kumimoji="1" lang="en-US" altLang="zh-CN" dirty="0" smtClean="0"/>
              <a:t>User </a:t>
            </a:r>
            <a:r>
              <a:rPr kumimoji="1" lang="en-US" altLang="zh-CN" dirty="0"/>
              <a:t>expectation &amp; reactions</a:t>
            </a:r>
          </a:p>
          <a:p>
            <a:r>
              <a:rPr kumimoji="1" lang="en-US" altLang="zh-CN" dirty="0"/>
              <a:t>Model users’ decision</a:t>
            </a:r>
          </a:p>
          <a:p>
            <a:r>
              <a:rPr kumimoji="1" lang="en-US" altLang="zh-CN" dirty="0"/>
              <a:t>Conclusion</a:t>
            </a:r>
          </a:p>
          <a:p>
            <a:r>
              <a:rPr kumimoji="1" lang="en-US" altLang="zh-CN" dirty="0"/>
              <a:t>Quiz</a:t>
            </a:r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236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User expectation &amp; reactions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Screenshots + permission requested: users want to block 35% of 432 permission request</a:t>
            </a:r>
          </a:p>
          <a:p>
            <a:r>
              <a:rPr kumimoji="1" lang="en-US" altLang="zh-CN" dirty="0" smtClean="0"/>
              <a:t>53</a:t>
            </a:r>
            <a:r>
              <a:rPr kumimoji="1" lang="en-US" altLang="zh-CN" dirty="0"/>
              <a:t>% of denied permissions are perceived as </a:t>
            </a:r>
            <a:r>
              <a:rPr kumimoji="1" lang="en-US" altLang="zh-CN" dirty="0">
                <a:solidFill>
                  <a:srgbClr val="FF0000"/>
                </a:solidFill>
              </a:rPr>
              <a:t>functionally irrelevant</a:t>
            </a:r>
          </a:p>
          <a:p>
            <a:pPr lvl="1"/>
            <a:r>
              <a:rPr kumimoji="1" lang="en-US" altLang="zh-CN" dirty="0"/>
              <a:t>“It wasn’t doing anything that needed my current location</a:t>
            </a:r>
            <a:r>
              <a:rPr kumimoji="1" lang="en-US" altLang="zh-CN" dirty="0" smtClean="0"/>
              <a:t>”</a:t>
            </a:r>
            <a:endParaRPr kumimoji="1" lang="en-US" altLang="zh-CN" dirty="0"/>
          </a:p>
          <a:p>
            <a:r>
              <a:rPr kumimoji="1" lang="en-US" altLang="zh-CN" dirty="0" smtClean="0"/>
              <a:t>32% of denied permissions are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privacy sensitive</a:t>
            </a:r>
          </a:p>
          <a:p>
            <a:pPr lvl="1"/>
            <a:r>
              <a:rPr kumimoji="1" lang="en-US" altLang="zh-CN" dirty="0" smtClean="0"/>
              <a:t>“SMS messages are quite personal”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759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User expectation &amp; reactions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What factors influence users’ desires to block requests?</a:t>
            </a:r>
          </a:p>
          <a:p>
            <a:pPr lvl="1"/>
            <a:r>
              <a:rPr kumimoji="1" lang="en-US" altLang="zh-CN" dirty="0" smtClean="0"/>
              <a:t>Identifying permissions</a:t>
            </a:r>
          </a:p>
          <a:p>
            <a:pPr lvl="1"/>
            <a:r>
              <a:rPr kumimoji="1" lang="en-US" altLang="zh-CN" dirty="0" smtClean="0"/>
              <a:t>Visibility</a:t>
            </a:r>
          </a:p>
          <a:p>
            <a:pPr lvl="1"/>
            <a:r>
              <a:rPr kumimoji="1" lang="en-US" altLang="zh-CN" dirty="0" smtClean="0"/>
              <a:t>Privacy preferences</a:t>
            </a:r>
          </a:p>
          <a:p>
            <a:pPr lvl="1"/>
            <a:r>
              <a:rPr kumimoji="1" lang="en-US" altLang="zh-CN" dirty="0" smtClean="0"/>
              <a:t>Expectation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Users are more likely to block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invisible</a:t>
            </a:r>
            <a:r>
              <a:rPr kumimoji="1" lang="en-US" altLang="zh-CN" dirty="0" smtClean="0"/>
              <a:t>, </a:t>
            </a:r>
            <a:r>
              <a:rPr kumimoji="1" lang="en-US" altLang="zh-CN" dirty="0" smtClean="0">
                <a:solidFill>
                  <a:srgbClr val="FF0000"/>
                </a:solidFill>
              </a:rPr>
              <a:t>unexpected</a:t>
            </a:r>
            <a:r>
              <a:rPr kumimoji="1" lang="en-US" altLang="zh-CN" dirty="0" smtClean="0"/>
              <a:t> requests.</a:t>
            </a:r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36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strike="sngStrike" dirty="0" smtClean="0"/>
              <a:t>Problem statement</a:t>
            </a:r>
          </a:p>
          <a:p>
            <a:r>
              <a:rPr kumimoji="1" lang="en-US" altLang="zh-CN" strike="sngStrike" dirty="0" smtClean="0"/>
              <a:t>Data collection</a:t>
            </a:r>
            <a:endParaRPr kumimoji="1" lang="en-US" altLang="zh-CN" strike="sngStrike" dirty="0"/>
          </a:p>
          <a:p>
            <a:r>
              <a:rPr kumimoji="1" lang="en-US" altLang="zh-CN" strike="sngStrike" dirty="0"/>
              <a:t>Application </a:t>
            </a:r>
            <a:r>
              <a:rPr kumimoji="1" lang="en-US" altLang="zh-CN" strike="sngStrike" dirty="0" smtClean="0"/>
              <a:t>behavior</a:t>
            </a:r>
          </a:p>
          <a:p>
            <a:r>
              <a:rPr kumimoji="1" lang="en-US" altLang="zh-CN" strike="sngStrike" dirty="0" smtClean="0"/>
              <a:t>User </a:t>
            </a:r>
            <a:r>
              <a:rPr kumimoji="1" lang="en-US" altLang="zh-CN" strike="sngStrike" dirty="0"/>
              <a:t>expectation &amp; reactions</a:t>
            </a:r>
          </a:p>
          <a:p>
            <a:r>
              <a:rPr kumimoji="1" lang="en-US" altLang="zh-CN" dirty="0"/>
              <a:t>Model users’ decision</a:t>
            </a:r>
          </a:p>
          <a:p>
            <a:r>
              <a:rPr kumimoji="1" lang="en-US" altLang="zh-CN" dirty="0"/>
              <a:t>Conclusion</a:t>
            </a:r>
          </a:p>
          <a:p>
            <a:r>
              <a:rPr kumimoji="1" lang="en-US" altLang="zh-CN" dirty="0"/>
              <a:t>Quiz</a:t>
            </a:r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042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 users’ decision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7682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Use contextual data to examine users’ desire to block certain permission requests</a:t>
            </a:r>
          </a:p>
          <a:p>
            <a:pPr lvl="1"/>
            <a:r>
              <a:rPr kumimoji="1" lang="en-US" altLang="zh-CN" dirty="0"/>
              <a:t>Permission types</a:t>
            </a:r>
          </a:p>
          <a:p>
            <a:pPr lvl="1"/>
            <a:r>
              <a:rPr kumimoji="1" lang="en-US" altLang="zh-CN" dirty="0"/>
              <a:t>Visibility of application</a:t>
            </a:r>
          </a:p>
          <a:p>
            <a:pPr lvl="1"/>
            <a:r>
              <a:rPr kumimoji="1" lang="en-US" altLang="zh-CN" dirty="0"/>
              <a:t>Application name</a:t>
            </a:r>
          </a:p>
          <a:p>
            <a:pPr lvl="1"/>
            <a:r>
              <a:rPr kumimoji="1" lang="en-US" altLang="zh-CN" dirty="0"/>
              <a:t>User </a:t>
            </a:r>
            <a:r>
              <a:rPr kumimoji="1" lang="en-US" altLang="zh-CN" dirty="0" smtClean="0"/>
              <a:t>ID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A classifier to determine when to prompt users</a:t>
            </a:r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733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 </a:t>
            </a:r>
            <a:r>
              <a:rPr kumimoji="1" lang="en-US" altLang="zh-CN" dirty="0" smtClean="0"/>
              <a:t>Selection</a:t>
            </a:r>
            <a:endParaRPr kumimoji="1" lang="en-US" altLang="zh-CN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3975977" cy="507682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Binary logistic regression model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Permission types</a:t>
            </a:r>
          </a:p>
          <a:p>
            <a:pPr lvl="1"/>
            <a:r>
              <a:rPr kumimoji="1" lang="en-US" altLang="zh-CN" dirty="0"/>
              <a:t>Visibility of application</a:t>
            </a:r>
          </a:p>
          <a:p>
            <a:pPr lvl="1"/>
            <a:r>
              <a:rPr kumimoji="1" lang="en-US" altLang="zh-CN" dirty="0"/>
              <a:t>Application name</a:t>
            </a:r>
          </a:p>
          <a:p>
            <a:pPr lvl="1"/>
            <a:r>
              <a:rPr kumimoji="1" lang="en-US" altLang="zh-CN" dirty="0"/>
              <a:t>User ID</a:t>
            </a:r>
          </a:p>
          <a:p>
            <a:r>
              <a:rPr kumimoji="1" lang="en-US" altLang="zh-CN" sz="2600" dirty="0" smtClean="0"/>
              <a:t>Two separate models based on the screen state result in better fit than a single model with screen state as a fixed effect</a:t>
            </a:r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23" y="1600200"/>
            <a:ext cx="38576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Predicting User Reactions</a:t>
            </a:r>
            <a:endParaRPr kumimoji="1" lang="en-US" altLang="zh-CN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Regression </a:t>
            </a:r>
            <a:r>
              <a:rPr kumimoji="1" lang="en-US" altLang="zh-CN" dirty="0"/>
              <a:t>Model</a:t>
            </a:r>
          </a:p>
          <a:p>
            <a:pPr lvl="1"/>
            <a:r>
              <a:rPr kumimoji="1" lang="en-US" altLang="zh-CN" dirty="0"/>
              <a:t>Screen on: visibility, application, user (AUC=0.7)</a:t>
            </a:r>
          </a:p>
          <a:p>
            <a:pPr lvl="1"/>
            <a:r>
              <a:rPr kumimoji="1" lang="en-US" altLang="zh-CN" dirty="0"/>
              <a:t>Screen off: permission, application, user (AUC=0.8</a:t>
            </a:r>
            <a:r>
              <a:rPr kumimoji="1" lang="en-US" altLang="zh-CN" dirty="0" smtClean="0"/>
              <a:t>)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 smtClean="0"/>
              <a:t>Different users have different preferences</a:t>
            </a:r>
          </a:p>
          <a:p>
            <a:pPr lvl="1"/>
            <a:r>
              <a:rPr kumimoji="1" lang="en-US" altLang="zh-CN" dirty="0" smtClean="0"/>
              <a:t>One size-fit-all policy will not be effective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326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4000" dirty="0" smtClean="0"/>
              <a:t>Conclusion</a:t>
            </a:r>
            <a:endParaRPr kumimoji="1" lang="zh-CN" altLang="en-US" sz="40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first field study to quantify the permission usage by third party applications under realistic circumstances.</a:t>
            </a:r>
          </a:p>
          <a:p>
            <a:r>
              <a:rPr lang="en-US" altLang="zh-CN" dirty="0" smtClean="0"/>
              <a:t>Show that participants want to block access to protected resources a third of time. </a:t>
            </a:r>
            <a:endParaRPr lang="en-US" altLang="zh-CN" dirty="0"/>
          </a:p>
          <a:p>
            <a:r>
              <a:rPr lang="en-US" altLang="zh-CN" dirty="0" smtClean="0"/>
              <a:t>Model users’ decisions and show how a runtime classifier may be able to determine when to confront users with permission decisions.</a:t>
            </a:r>
          </a:p>
        </p:txBody>
      </p:sp>
    </p:spTree>
    <p:extLst>
      <p:ext uri="{BB962C8B-B14F-4D97-AF65-F5344CB8AC3E}">
        <p14:creationId xmlns:p14="http://schemas.microsoft.com/office/powerpoint/2010/main" val="30161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4000" dirty="0" smtClean="0"/>
              <a:t>My opinion</a:t>
            </a:r>
            <a:endParaRPr kumimoji="1" lang="zh-CN" altLang="en-US" sz="40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CN" dirty="0" smtClean="0"/>
              <a:t>Data collection procedure is very good. (Screenshot)</a:t>
            </a:r>
          </a:p>
          <a:p>
            <a:r>
              <a:rPr lang="en-US" altLang="zh-CN" dirty="0" smtClean="0"/>
              <a:t>Find some interesting results</a:t>
            </a:r>
          </a:p>
          <a:p>
            <a:pPr lvl="0"/>
            <a:r>
              <a:rPr lang="en-US" altLang="zh-CN" dirty="0" smtClean="0"/>
              <a:t>Small dataset (1 week)</a:t>
            </a:r>
          </a:p>
          <a:p>
            <a:r>
              <a:rPr lang="en-US" altLang="zh-CN" dirty="0" smtClean="0"/>
              <a:t>Validity of dataset?</a:t>
            </a:r>
          </a:p>
          <a:p>
            <a:pPr lvl="0"/>
            <a:r>
              <a:rPr lang="en-US" altLang="zh-CN" dirty="0" smtClean="0"/>
              <a:t>Classification is very week. </a:t>
            </a:r>
          </a:p>
          <a:p>
            <a:pPr lvl="0"/>
            <a:r>
              <a:rPr lang="en-US" altLang="zh-CN" dirty="0" smtClean="0"/>
              <a:t>Take more factors into consideration</a:t>
            </a:r>
          </a:p>
          <a:p>
            <a:pPr lvl="1"/>
            <a:r>
              <a:rPr lang="en-US" altLang="zh-CN" dirty="0" smtClean="0"/>
              <a:t>Time, location, personalization…</a:t>
            </a:r>
          </a:p>
          <a:p>
            <a:pPr lvl="0"/>
            <a:r>
              <a:rPr lang="en-US" altLang="zh-CN" dirty="0" smtClean="0"/>
              <a:t>Only analyze the user’s attitude towards permission requests from apps.  Don’t know why app request permission to protected resources. </a:t>
            </a:r>
          </a:p>
        </p:txBody>
      </p:sp>
    </p:spTree>
    <p:extLst>
      <p:ext uri="{BB962C8B-B14F-4D97-AF65-F5344CB8AC3E}">
        <p14:creationId xmlns:p14="http://schemas.microsoft.com/office/powerpoint/2010/main" val="26065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 Statement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When developers use permissions</a:t>
            </a:r>
          </a:p>
          <a:p>
            <a:pPr lvl="1"/>
            <a:r>
              <a:rPr kumimoji="1" lang="en-US" altLang="zh-CN" dirty="0" smtClean="0"/>
              <a:t>Not fully knowledgeable</a:t>
            </a:r>
          </a:p>
          <a:p>
            <a:pPr lvl="1"/>
            <a:r>
              <a:rPr kumimoji="1" lang="en-US" altLang="zh-CN" dirty="0" smtClean="0"/>
              <a:t>Given too much freedom to post to Google Play Store</a:t>
            </a:r>
          </a:p>
          <a:p>
            <a:pPr lvl="1"/>
            <a:r>
              <a:rPr kumimoji="1" lang="en-US" altLang="zh-CN" dirty="0" smtClean="0"/>
              <a:t>Not follow the principle of lease privilege</a:t>
            </a:r>
          </a:p>
          <a:p>
            <a:r>
              <a:rPr kumimoji="1" lang="en-US" altLang="zh-CN" dirty="0" smtClean="0"/>
              <a:t>When users meet permissions</a:t>
            </a:r>
          </a:p>
          <a:p>
            <a:pPr lvl="1"/>
            <a:r>
              <a:rPr kumimoji="1" lang="en-US" altLang="zh-CN" dirty="0" smtClean="0"/>
              <a:t>No </a:t>
            </a:r>
            <a:r>
              <a:rPr kumimoji="1" lang="en-US" altLang="zh-CN" dirty="0"/>
              <a:t>comprehension</a:t>
            </a:r>
          </a:p>
          <a:p>
            <a:pPr lvl="1"/>
            <a:r>
              <a:rPr kumimoji="1" lang="en-US" altLang="zh-CN" dirty="0"/>
              <a:t>No contextual cues</a:t>
            </a:r>
          </a:p>
          <a:p>
            <a:pPr lvl="1"/>
            <a:r>
              <a:rPr kumimoji="1" lang="en-US" altLang="zh-CN" dirty="0"/>
              <a:t>User habituation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95682" y="5694948"/>
            <a:ext cx="8987332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Lots of unnecessary application permissions are approved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Application can get access to protected </a:t>
            </a:r>
            <a:r>
              <a:rPr lang="en-US" altLang="zh-CN" sz="2800" dirty="0" smtClean="0">
                <a:solidFill>
                  <a:srgbClr val="FF0000"/>
                </a:solidFill>
              </a:rPr>
              <a:t>resources unexpected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4000" dirty="0" smtClean="0"/>
              <a:t>Quiz</a:t>
            </a:r>
            <a:endParaRPr kumimoji="1" lang="zh-CN" altLang="en-US" sz="40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/>
              <a:t>What’s the functionality of Android Permission?</a:t>
            </a:r>
            <a:endParaRPr lang="zh-CN" altLang="zh-CN" dirty="0"/>
          </a:p>
          <a:p>
            <a:pPr lvl="0"/>
            <a:r>
              <a:rPr lang="en-US" altLang="zh-CN" dirty="0" smtClean="0"/>
              <a:t>What are </a:t>
            </a:r>
            <a:r>
              <a:rPr lang="en-US" altLang="zh-CN" dirty="0"/>
              <a:t>invisible permission </a:t>
            </a:r>
            <a:r>
              <a:rPr lang="en-US" altLang="zh-CN" dirty="0" smtClean="0"/>
              <a:t>request?</a:t>
            </a:r>
            <a:endParaRPr lang="zh-CN" altLang="zh-CN" dirty="0"/>
          </a:p>
          <a:p>
            <a:pPr lvl="0"/>
            <a:r>
              <a:rPr lang="en-US" altLang="zh-CN" dirty="0"/>
              <a:t>Is it feasible to prompt users whenever sensitive data are accessed at runtime?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958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82" y="2090057"/>
            <a:ext cx="858882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Previous solutions &amp; Limitation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Prompt permission request at run-time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Action is not reversible</a:t>
            </a:r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Data is sensitive</a:t>
            </a:r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Incurs additional cost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endParaRPr kumimoji="1"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26" y="2446774"/>
            <a:ext cx="3120000" cy="14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13" y="3304241"/>
            <a:ext cx="2697816" cy="144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0" y="3484241"/>
            <a:ext cx="540000" cy="54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98647" y="5158510"/>
            <a:ext cx="278140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Too many prompts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0" y="2597101"/>
            <a:ext cx="540000" cy="54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0" y="441706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Solution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When to actually prompt?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not </a:t>
            </a:r>
            <a:r>
              <a:rPr kumimoji="1" lang="en-US" altLang="zh-CN" dirty="0" smtClean="0"/>
              <a:t>reversible/sensitive/</a:t>
            </a:r>
            <a:r>
              <a:rPr kumimoji="1" lang="en-US" altLang="zh-CN" dirty="0"/>
              <a:t>Incurs additional </a:t>
            </a:r>
            <a:r>
              <a:rPr kumimoji="1" lang="en-US" altLang="zh-CN" dirty="0" smtClean="0"/>
              <a:t>cost</a:t>
            </a:r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Unexpected</a:t>
            </a:r>
            <a:r>
              <a:rPr kumimoji="1" lang="en-US" altLang="zh-CN" dirty="0" smtClean="0"/>
              <a:t> (“Privacy </a:t>
            </a:r>
            <a:r>
              <a:rPr kumimoji="1" lang="en-US" altLang="zh-CN" dirty="0"/>
              <a:t>violations occur when sensitive information is used in ways defying users’ </a:t>
            </a:r>
            <a:r>
              <a:rPr kumimoji="1" lang="en-US" altLang="zh-CN" dirty="0" smtClean="0"/>
              <a:t>expectations”)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Goal</a:t>
            </a:r>
          </a:p>
          <a:p>
            <a:pPr lvl="1"/>
            <a:r>
              <a:rPr kumimoji="1" lang="en-US" altLang="zh-CN" dirty="0" smtClean="0"/>
              <a:t> Confront users with necessary permission requests, not the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expected</a:t>
            </a:r>
            <a:r>
              <a:rPr kumimoji="1" lang="en-US" altLang="zh-CN" dirty="0" smtClean="0"/>
              <a:t>,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reversible</a:t>
            </a:r>
            <a:r>
              <a:rPr kumimoji="1" lang="en-US" altLang="zh-CN" dirty="0" smtClean="0"/>
              <a:t>, or 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unconcerning</a:t>
            </a:r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ones.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090863" y="6561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82042" y="5973711"/>
            <a:ext cx="861461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A. P. Felt, S. </a:t>
            </a:r>
            <a:r>
              <a:rPr lang="en-US" altLang="zh-CN" dirty="0" err="1" smtClean="0"/>
              <a:t>Egelman</a:t>
            </a:r>
            <a:r>
              <a:rPr lang="en-US" altLang="zh-CN" dirty="0" smtClean="0"/>
              <a:t>, M. </a:t>
            </a:r>
            <a:r>
              <a:rPr lang="en-US" altLang="zh-CN" dirty="0" err="1" smtClean="0"/>
              <a:t>FiniUer</a:t>
            </a:r>
            <a:r>
              <a:rPr lang="en-US" altLang="zh-CN" dirty="0" smtClean="0"/>
              <a:t>, D. </a:t>
            </a:r>
            <a:r>
              <a:rPr lang="en-US" altLang="zh-CN" dirty="0" err="1" smtClean="0"/>
              <a:t>Akhawe</a:t>
            </a:r>
            <a:r>
              <a:rPr lang="en-US" altLang="zh-CN" dirty="0" smtClean="0"/>
              <a:t>, and D. Wagner. </a:t>
            </a:r>
            <a:r>
              <a:rPr lang="en-US" altLang="zh-CN" i="1" dirty="0" smtClean="0"/>
              <a:t>How to Ask for Permission. </a:t>
            </a:r>
            <a:r>
              <a:rPr lang="en-US" altLang="zh-CN" dirty="0" smtClean="0"/>
              <a:t>Proceedings of the</a:t>
            </a:r>
            <a:r>
              <a:rPr lang="en-US" altLang="zh-CN" dirty="0"/>
              <a:t> </a:t>
            </a:r>
            <a:r>
              <a:rPr lang="en-US" altLang="zh-CN" dirty="0" smtClean="0"/>
              <a:t>USENIX Workshop On Hot Topics In Computer Security (</a:t>
            </a:r>
            <a:r>
              <a:rPr lang="en-US" altLang="zh-CN" dirty="0" err="1" smtClean="0"/>
              <a:t>HotSec</a:t>
            </a:r>
            <a:r>
              <a:rPr lang="en-US" altLang="zh-CN" dirty="0" smtClean="0"/>
              <a:t>), 2012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4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Two steps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Instrument Android to collect data </a:t>
            </a:r>
            <a:endParaRPr kumimoji="1" lang="en-US" altLang="zh-CN" dirty="0" smtClean="0"/>
          </a:p>
          <a:p>
            <a:pPr lvl="1"/>
            <a:r>
              <a:rPr kumimoji="1" lang="en-US" altLang="zh-CN" b="1" dirty="0" smtClean="0"/>
              <a:t>How often </a:t>
            </a:r>
            <a:r>
              <a:rPr kumimoji="1" lang="en-US" altLang="zh-CN" dirty="0" smtClean="0"/>
              <a:t>and</a:t>
            </a:r>
            <a:r>
              <a:rPr kumimoji="1" lang="en-US" altLang="zh-CN" b="1" dirty="0" smtClean="0"/>
              <a:t> under what circumstances </a:t>
            </a:r>
            <a:r>
              <a:rPr kumimoji="1" lang="en-US" altLang="zh-CN" dirty="0" smtClean="0"/>
              <a:t>smartphone apps are accessing protected resources regulated by permissions?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Survey users when they exit the experiment</a:t>
            </a:r>
          </a:p>
          <a:p>
            <a:pPr lvl="1"/>
            <a:r>
              <a:rPr kumimoji="1" lang="en-US" altLang="zh-CN" dirty="0" smtClean="0"/>
              <a:t>If given the opportunity, whether users would like to deny applications access to protected resources?</a:t>
            </a:r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090863" y="6561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strike="sngStrike" dirty="0" smtClean="0"/>
              <a:t>Problem statement</a:t>
            </a:r>
          </a:p>
          <a:p>
            <a:r>
              <a:rPr kumimoji="1" lang="en-US" altLang="zh-CN" dirty="0" smtClean="0"/>
              <a:t>Data collection</a:t>
            </a:r>
            <a:endParaRPr kumimoji="1" lang="en-US" altLang="zh-CN" dirty="0"/>
          </a:p>
          <a:p>
            <a:r>
              <a:rPr kumimoji="1" lang="en-US" altLang="zh-CN" dirty="0"/>
              <a:t>Application </a:t>
            </a:r>
            <a:r>
              <a:rPr kumimoji="1" lang="en-US" altLang="zh-CN" dirty="0" smtClean="0"/>
              <a:t>behavior</a:t>
            </a:r>
          </a:p>
          <a:p>
            <a:r>
              <a:rPr kumimoji="1" lang="en-US" altLang="zh-CN" dirty="0" smtClean="0"/>
              <a:t>User </a:t>
            </a:r>
            <a:r>
              <a:rPr kumimoji="1" lang="en-US" altLang="zh-CN" dirty="0"/>
              <a:t>expectation &amp; reactions</a:t>
            </a:r>
          </a:p>
          <a:p>
            <a:r>
              <a:rPr kumimoji="1" lang="en-US" altLang="zh-CN" dirty="0"/>
              <a:t>Model users’ decision</a:t>
            </a:r>
          </a:p>
          <a:p>
            <a:r>
              <a:rPr kumimoji="1" lang="en-US" altLang="zh-CN" dirty="0" smtClean="0"/>
              <a:t>Conclusion</a:t>
            </a:r>
          </a:p>
          <a:p>
            <a:r>
              <a:rPr kumimoji="1" lang="en-US" altLang="zh-CN" dirty="0" smtClean="0"/>
              <a:t>Quiz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19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collection Procedure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7979808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Tracking access to sensitive data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Modify Android to log whenever an app accessed  a protected resource</a:t>
            </a:r>
          </a:p>
          <a:p>
            <a:r>
              <a:rPr kumimoji="1" lang="en-US" altLang="zh-CN" dirty="0" smtClean="0"/>
              <a:t>Recruitment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36/48 qualified participants from Craigslist</a:t>
            </a:r>
            <a:endParaRPr kumimoji="1" lang="en-US" altLang="zh-CN" dirty="0"/>
          </a:p>
          <a:p>
            <a:r>
              <a:rPr kumimoji="1" lang="en-US" altLang="zh-CN" dirty="0" smtClean="0"/>
              <a:t>Exit survey</a:t>
            </a:r>
          </a:p>
          <a:p>
            <a:pPr lvl="1"/>
            <a:r>
              <a:rPr kumimoji="1" lang="en-US" altLang="zh-CN" dirty="0" smtClean="0"/>
              <a:t>Whether resource access instances are expected</a:t>
            </a:r>
          </a:p>
          <a:p>
            <a:pPr lvl="1"/>
            <a:r>
              <a:rPr kumimoji="1" lang="en-US" altLang="zh-CN" dirty="0" smtClean="0"/>
              <a:t>Whether users would like to deny access</a:t>
            </a:r>
          </a:p>
        </p:txBody>
      </p:sp>
    </p:spTree>
    <p:extLst>
      <p:ext uri="{BB962C8B-B14F-4D97-AF65-F5344CB8AC3E}">
        <p14:creationId xmlns:p14="http://schemas.microsoft.com/office/powerpoint/2010/main" val="26842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collection Architecture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006221C-0B84-0B4D-9432-99088D48C6A6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Producers: hook Android API call</a:t>
            </a:r>
          </a:p>
          <a:p>
            <a:pPr lvl="1"/>
            <a:r>
              <a:rPr kumimoji="1" lang="en-US" altLang="zh-CN" dirty="0" smtClean="0"/>
              <a:t>Log protected API methods that are called</a:t>
            </a:r>
          </a:p>
          <a:p>
            <a:pPr lvl="1"/>
            <a:r>
              <a:rPr kumimoji="1" lang="en-US" altLang="zh-CN" dirty="0" smtClean="0"/>
              <a:t>Log access to </a:t>
            </a:r>
            <a:r>
              <a:rPr kumimoji="1" lang="en-US" altLang="zh-CN" dirty="0"/>
              <a:t>protected </a:t>
            </a:r>
            <a:r>
              <a:rPr kumimoji="1" lang="en-US" altLang="zh-CN" b="1" i="1" dirty="0" err="1" smtClean="0"/>
              <a:t>ContentProviders</a:t>
            </a:r>
            <a:r>
              <a:rPr kumimoji="1" lang="en-US" altLang="zh-CN" b="1" i="1" dirty="0" smtClean="0"/>
              <a:t> class</a:t>
            </a:r>
          </a:p>
          <a:p>
            <a:pPr lvl="1"/>
            <a:r>
              <a:rPr kumimoji="1" lang="en-US" altLang="zh-CN" dirty="0" smtClean="0"/>
              <a:t>Log access to protected </a:t>
            </a:r>
            <a:r>
              <a:rPr kumimoji="1" lang="en-US" altLang="zh-CN" b="1" i="1" dirty="0" smtClean="0"/>
              <a:t>Intents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Consumer: embedded in Android service</a:t>
            </a:r>
          </a:p>
          <a:p>
            <a:pPr lvl="1"/>
            <a:r>
              <a:rPr kumimoji="1" lang="en-US" altLang="zh-CN" dirty="0" smtClean="0"/>
              <a:t>Write data to a log file</a:t>
            </a:r>
          </a:p>
          <a:p>
            <a:pPr lvl="1"/>
            <a:r>
              <a:rPr kumimoji="1" lang="en-US" altLang="zh-CN" dirty="0" smtClean="0"/>
              <a:t>Upload to server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2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值">
  <a:themeElements>
    <a:clrScheme name="中值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值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值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6571</TotalTime>
  <Words>1294</Words>
  <Application>Microsoft Office PowerPoint</Application>
  <PresentationFormat>全屏显示(4:3)</PresentationFormat>
  <Paragraphs>297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华文仿宋</vt:lpstr>
      <vt:lpstr>宋体</vt:lpstr>
      <vt:lpstr>Calibri</vt:lpstr>
      <vt:lpstr>Tw Cen MT</vt:lpstr>
      <vt:lpstr>Wingdings</vt:lpstr>
      <vt:lpstr>Wingdings 2</vt:lpstr>
      <vt:lpstr>中值</vt:lpstr>
      <vt:lpstr>Android Permissions Remystified: A Field Study on Contextual Integrity</vt:lpstr>
      <vt:lpstr>Android Permission</vt:lpstr>
      <vt:lpstr>Problem Statement</vt:lpstr>
      <vt:lpstr>Previous solutions &amp; Limitation</vt:lpstr>
      <vt:lpstr>Solution</vt:lpstr>
      <vt:lpstr>Two steps</vt:lpstr>
      <vt:lpstr>Outline</vt:lpstr>
      <vt:lpstr>Data collection Procedure</vt:lpstr>
      <vt:lpstr>Data collection Architecture</vt:lpstr>
      <vt:lpstr>Data collection</vt:lpstr>
      <vt:lpstr>Data collection</vt:lpstr>
      <vt:lpstr>Exit Survey</vt:lpstr>
      <vt:lpstr>Exit Survey</vt:lpstr>
      <vt:lpstr>Outline</vt:lpstr>
      <vt:lpstr>Invisible Permission Requests </vt:lpstr>
      <vt:lpstr>Invisible Permission Requests </vt:lpstr>
      <vt:lpstr>Invisible Permission Requests </vt:lpstr>
      <vt:lpstr>Invisible Permission Requests </vt:lpstr>
      <vt:lpstr>High Frequency Requests</vt:lpstr>
      <vt:lpstr>Feasibility of Runtime Requests</vt:lpstr>
      <vt:lpstr>Outline</vt:lpstr>
      <vt:lpstr>User expectation &amp; reactions</vt:lpstr>
      <vt:lpstr>User expectation &amp; reactions</vt:lpstr>
      <vt:lpstr>Outline</vt:lpstr>
      <vt:lpstr>Model users’ decision</vt:lpstr>
      <vt:lpstr>Model Selection</vt:lpstr>
      <vt:lpstr>Predicting User Reactions</vt:lpstr>
      <vt:lpstr>Conclusion</vt:lpstr>
      <vt:lpstr>My opinion</vt:lpstr>
      <vt:lpstr>Quiz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Nie</dc:creator>
  <cp:lastModifiedBy>Cire</cp:lastModifiedBy>
  <cp:revision>1244</cp:revision>
  <dcterms:created xsi:type="dcterms:W3CDTF">2014-10-17T17:49:17Z</dcterms:created>
  <dcterms:modified xsi:type="dcterms:W3CDTF">2015-10-28T15:15:07Z</dcterms:modified>
</cp:coreProperties>
</file>